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E14AD77-2930-4715-90C9-B5695A49AB2C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3168206-EC31-49C7-AE8D-B7F4285AA4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B7A59A-66A6-464C-977C-C856AC97FA5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6A1F7-F212-4BB8-8CC2-93116D9AC1D4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2E273-BDCC-4F05-A169-9A6FD23ECE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AA72D-7788-4445-B4CC-40FFD4F65B14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E427A-FF32-427A-8762-28263A399C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C528-C949-4F71-829C-8FF15AC88ADB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26E37-F496-45EF-BF3C-814CB38705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64C05-F349-4F48-9015-398C84EF1192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7D74C-219F-4197-8210-ADE703C1E6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516F5-65A3-4112-866A-C22DFDE6D4E4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3287F-97AA-41EF-9E6F-DBECA7293A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D3671-8903-44EF-8507-85F58F05277A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B54CC-ED4F-4054-9DE6-4DA00D8259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08AA0-E020-444D-AF8D-EF0D5D3318B7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16993-7CD0-4F6F-8AA9-0B3096A517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8E04-38C9-427B-9948-EC1DE112A9B2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D8EE7-EBE2-4B5D-B9DC-6B93D95F58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63068-87AC-4D92-8315-AD7F73C50C59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B3273-E885-49C2-8671-C950E748C2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789C0-50B3-4803-8714-54AE01D6BEC7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862B3-9FB9-4F2A-B610-878ECE5E5B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90296-9CD5-48AC-AE71-74F809F65A0D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4F7F3-D061-44BA-B29E-2481B10F7F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BF23B1-1C4A-4E22-A263-2EBDF553CB4C}" type="datetimeFigureOut">
              <a:rPr lang="ru-RU"/>
              <a:pPr>
                <a:defRPr/>
              </a:pPr>
              <a:t>23.01.2014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386688-FB2A-4A87-9B9C-641FE673ED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10" r:id="rId5"/>
    <p:sldLayoutId id="2147483705" r:id="rId6"/>
    <p:sldLayoutId id="2147483704" r:id="rId7"/>
    <p:sldLayoutId id="2147483711" r:id="rId8"/>
    <p:sldLayoutId id="2147483712" r:id="rId9"/>
    <p:sldLayoutId id="2147483703" r:id="rId10"/>
    <p:sldLayoutId id="2147483702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ctr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792163"/>
            <a:ext cx="8770938" cy="2073275"/>
          </a:xfrm>
        </p:spPr>
      </p:pic>
      <p:pic>
        <p:nvPicPr>
          <p:cNvPr id="14338" name="Picture 2" descr="C:\Documents and Settings\админ\Local Settings\Temporary Internet Files\Content.IE5\CTIJ05UR\MPj0439359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38" y="2357438"/>
            <a:ext cx="348615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6" descr="C:\Documents and Settings\админ\Local Settings\Temporary Internet Files\Content.IE5\O12NO1MB\MPj0433172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5" y="2786063"/>
            <a:ext cx="2357438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1"/>
          </p:nvPr>
        </p:nvSpPr>
        <p:spPr>
          <a:xfrm>
            <a:off x="857250" y="428625"/>
            <a:ext cx="7467600" cy="4525963"/>
          </a:xfrm>
        </p:spPr>
        <p:txBody>
          <a:bodyPr/>
          <a:lstStyle/>
          <a:p>
            <a:r>
              <a:rPr lang="ru-RU" b="1" smtClean="0"/>
              <a:t>Локальная сеть </a:t>
            </a:r>
            <a:r>
              <a:rPr lang="ru-RU" smtClean="0"/>
              <a:t>объединяет несколько компьютеров и позволяет пользователям совместно использовать ресурсы компьютеров, а также подключенных к сети периферийных устройств (принтеров, дисков, модемов и др.).</a:t>
            </a:r>
            <a:endParaRPr lang="ru-RU" b="1" smtClean="0"/>
          </a:p>
        </p:txBody>
      </p:sp>
      <p:pic>
        <p:nvPicPr>
          <p:cNvPr id="15362" name="Picture 3" descr="C:\Documents and Settings\админ\Local Settings\Temporary Internet Files\Content.IE5\CTIJ05UR\MPj0437246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88" y="3786188"/>
            <a:ext cx="3857625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467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Одноранговая локальная сеть с топологией линейная шина</a:t>
            </a:r>
            <a:endParaRPr lang="ru-RU" dirty="0"/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3000375" y="3000375"/>
            <a:ext cx="428625" cy="214313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4" name="Прямая соединительная линия 1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50" y="4346575"/>
            <a:ext cx="7235825" cy="176213"/>
          </a:xfrm>
          <a:prstGeom prst="rect">
            <a:avLst/>
          </a:prstGeom>
          <a:noFill/>
        </p:spPr>
      </p:pic>
      <p:sp>
        <p:nvSpPr>
          <p:cNvPr id="16" name="Двойная стрелка вверх/вниз 15"/>
          <p:cNvSpPr/>
          <p:nvPr/>
        </p:nvSpPr>
        <p:spPr>
          <a:xfrm>
            <a:off x="1857375" y="3571875"/>
            <a:ext cx="285750" cy="785813"/>
          </a:xfrm>
          <a:prstGeom prst="upDown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Двойная стрелка вверх/вниз 16"/>
          <p:cNvSpPr/>
          <p:nvPr/>
        </p:nvSpPr>
        <p:spPr>
          <a:xfrm>
            <a:off x="6215063" y="3571875"/>
            <a:ext cx="285750" cy="785813"/>
          </a:xfrm>
          <a:prstGeom prst="upDown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Двойная стрелка вверх/вниз 17"/>
          <p:cNvSpPr/>
          <p:nvPr/>
        </p:nvSpPr>
        <p:spPr>
          <a:xfrm>
            <a:off x="4286250" y="4500563"/>
            <a:ext cx="285750" cy="500062"/>
          </a:xfrm>
          <a:prstGeom prst="upDown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7415" name="Picture 2" descr="http://www.toshiba-mobile.ru/pix/prod/big/117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5000625"/>
            <a:ext cx="1928813" cy="145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6" descr="http://realpc.narod.ru/img/silent_home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25" y="1785938"/>
            <a:ext cx="192881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6" descr="http://realpc.narod.ru/img/silent_home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75" y="1785938"/>
            <a:ext cx="192881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8" descr="http://www.nodevice.ru/images/catalog/xk35c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0438" y="2143125"/>
            <a:ext cx="1449387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Одноранговая локальная сеть с топологией звезда</a:t>
            </a:r>
            <a:endParaRPr lang="ru-RU" dirty="0"/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2571750" y="3000375"/>
            <a:ext cx="1571625" cy="285750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5357813" y="3071813"/>
            <a:ext cx="1571625" cy="285750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Двойная стрелка вверх/вниз 11"/>
          <p:cNvSpPr/>
          <p:nvPr/>
        </p:nvSpPr>
        <p:spPr>
          <a:xfrm>
            <a:off x="4572000" y="3429000"/>
            <a:ext cx="285750" cy="928688"/>
          </a:xfrm>
          <a:prstGeom prst="upDown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Двойная стрелка вверх/вниз 15"/>
          <p:cNvSpPr/>
          <p:nvPr/>
        </p:nvSpPr>
        <p:spPr>
          <a:xfrm rot="8939604">
            <a:off x="5651500" y="3373438"/>
            <a:ext cx="357188" cy="2071687"/>
          </a:xfrm>
          <a:prstGeom prst="upDown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Двойная стрелка вверх/вниз 16"/>
          <p:cNvSpPr/>
          <p:nvPr/>
        </p:nvSpPr>
        <p:spPr>
          <a:xfrm rot="2247514">
            <a:off x="3379788" y="3324225"/>
            <a:ext cx="357187" cy="2071688"/>
          </a:xfrm>
          <a:prstGeom prst="upDown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8439" name="Picture 6" descr="http://realpc.narod.ru/img/silent_hom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2071688"/>
            <a:ext cx="192881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6" descr="http://realpc.narod.ru/img/silent_hom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38" y="2000250"/>
            <a:ext cx="1928812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6" descr="http://realpc.narod.ru/img/silent_hom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4929188"/>
            <a:ext cx="1928812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6" descr="http://realpc.narod.ru/img/silent_hom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13" y="4857750"/>
            <a:ext cx="1928812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3" name="Picture 2" descr="http://www.netshopping.ru/linkpics/4335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63" y="4429125"/>
            <a:ext cx="15716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4" name="Picture 4" descr="http://media4.picsearch.com/is?9LomNKyJqw-f-OxhpxKtwctxPRKr1oMD5C5g-eLZ9X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75" y="2714625"/>
            <a:ext cx="12192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285750"/>
            <a:ext cx="7467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Локальная сеть на основе сервера</a:t>
            </a:r>
            <a:endParaRPr lang="ru-RU" dirty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2571750" y="2428875"/>
            <a:ext cx="1571625" cy="285750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5357813" y="2500313"/>
            <a:ext cx="1571625" cy="285750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Двойная стрелка вверх/вниз 10"/>
          <p:cNvSpPr/>
          <p:nvPr/>
        </p:nvSpPr>
        <p:spPr>
          <a:xfrm>
            <a:off x="4572000" y="2857500"/>
            <a:ext cx="285750" cy="928688"/>
          </a:xfrm>
          <a:prstGeom prst="upDown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Двойная стрелка вверх/вниз 11"/>
          <p:cNvSpPr/>
          <p:nvPr/>
        </p:nvSpPr>
        <p:spPr>
          <a:xfrm rot="8939604">
            <a:off x="5651500" y="2801938"/>
            <a:ext cx="357188" cy="2071687"/>
          </a:xfrm>
          <a:prstGeom prst="upDown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Двойная стрелка вверх/вниз 12"/>
          <p:cNvSpPr/>
          <p:nvPr/>
        </p:nvSpPr>
        <p:spPr>
          <a:xfrm rot="2247514">
            <a:off x="3379788" y="2752725"/>
            <a:ext cx="357187" cy="2071688"/>
          </a:xfrm>
          <a:prstGeom prst="upDown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9463" name="Picture 6" descr="http://realpc.narod.ru/img/silent_hom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5" y="1785938"/>
            <a:ext cx="192881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6" descr="http://realpc.narod.ru/img/silent_hom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13" y="4714875"/>
            <a:ext cx="1928812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6" descr="http://realpc.narod.ru/img/silent_hom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4643438"/>
            <a:ext cx="192881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6" descr="http://realpc.narod.ru/img/silent_hom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1714500"/>
            <a:ext cx="192881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7" name="Picture 2" descr="http://www.smarton.ru/Pdb/10285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5" y="3857625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Picture 4" descr="http://media4.picsearch.com/is?9LomNKyJqw-f-OxhpxKtwctxPRKr1oMD5C5g-eLZ9X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75" y="2143125"/>
            <a:ext cx="12192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715375" cy="1368425"/>
          </a:xfrm>
        </p:spPr>
        <p:txBody>
          <a:bodyPr/>
          <a:lstStyle/>
          <a:p>
            <a:pPr algn="ctr"/>
            <a:r>
              <a:rPr lang="ru-RU" sz="3600" smtClean="0"/>
              <a:t>Сегменты локальной сети, соединенные с помощью маршрутизатора</a:t>
            </a:r>
          </a:p>
        </p:txBody>
      </p:sp>
      <p:sp>
        <p:nvSpPr>
          <p:cNvPr id="17" name="Двойная стрелка влево/вправо 16"/>
          <p:cNvSpPr/>
          <p:nvPr/>
        </p:nvSpPr>
        <p:spPr>
          <a:xfrm rot="13281087">
            <a:off x="2212975" y="3252788"/>
            <a:ext cx="1709738" cy="209550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Двойная стрелка влево/вправо 17"/>
          <p:cNvSpPr/>
          <p:nvPr/>
        </p:nvSpPr>
        <p:spPr>
          <a:xfrm rot="19056916">
            <a:off x="4862513" y="3286125"/>
            <a:ext cx="1633537" cy="222250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Двойная стрелка влево/вправо 18"/>
          <p:cNvSpPr/>
          <p:nvPr/>
        </p:nvSpPr>
        <p:spPr>
          <a:xfrm>
            <a:off x="1571625" y="2571750"/>
            <a:ext cx="214313" cy="142875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Двойная стрелка влево/вправо 19"/>
          <p:cNvSpPr/>
          <p:nvPr/>
        </p:nvSpPr>
        <p:spPr>
          <a:xfrm>
            <a:off x="2500313" y="2571750"/>
            <a:ext cx="285750" cy="142875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Двойная стрелка влево/вправо 20"/>
          <p:cNvSpPr/>
          <p:nvPr/>
        </p:nvSpPr>
        <p:spPr>
          <a:xfrm flipH="1">
            <a:off x="5857875" y="2571750"/>
            <a:ext cx="285750" cy="142875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Двойная стрелка влево/вправо 21"/>
          <p:cNvSpPr/>
          <p:nvPr/>
        </p:nvSpPr>
        <p:spPr>
          <a:xfrm flipH="1">
            <a:off x="6929438" y="2643188"/>
            <a:ext cx="285750" cy="142875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Двойная стрелка влево/вправо 22"/>
          <p:cNvSpPr/>
          <p:nvPr/>
        </p:nvSpPr>
        <p:spPr>
          <a:xfrm rot="4775151" flipH="1">
            <a:off x="6426200" y="3081338"/>
            <a:ext cx="720725" cy="158750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Двойная стрелка влево/вправо 23"/>
          <p:cNvSpPr/>
          <p:nvPr/>
        </p:nvSpPr>
        <p:spPr>
          <a:xfrm rot="3811062" flipH="1">
            <a:off x="6209506" y="3918744"/>
            <a:ext cx="2513013" cy="104775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Двойная стрелка влево/вправо 24"/>
          <p:cNvSpPr/>
          <p:nvPr/>
        </p:nvSpPr>
        <p:spPr>
          <a:xfrm rot="17698455" flipH="1">
            <a:off x="4733132" y="3867944"/>
            <a:ext cx="2463800" cy="122237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Двойная стрелка влево/вправо 25"/>
          <p:cNvSpPr/>
          <p:nvPr/>
        </p:nvSpPr>
        <p:spPr>
          <a:xfrm rot="15482359" flipH="1">
            <a:off x="1157288" y="3881438"/>
            <a:ext cx="2471737" cy="134937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Двойная стрелка влево/вправо 26"/>
          <p:cNvSpPr/>
          <p:nvPr/>
        </p:nvSpPr>
        <p:spPr>
          <a:xfrm rot="17713575" flipH="1">
            <a:off x="-30163" y="3929063"/>
            <a:ext cx="2671763" cy="109538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493" name="Picture 6" descr="http://realpc.narod.ru/img/silent_hom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25" y="2143125"/>
            <a:ext cx="1119188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4" name="Picture 6" descr="http://realpc.narod.ru/img/silent_hom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5" y="2143125"/>
            <a:ext cx="1119188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5" name="Picture 6" descr="http://realpc.narod.ru/img/silent_hom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38" y="2143125"/>
            <a:ext cx="1119187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6" name="Picture 6" descr="http://realpc.narod.ru/img/silent_hom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2143125"/>
            <a:ext cx="1119187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7" name="Picture 6" descr="http://realpc.narod.ru/img/silent_hom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25" y="5214938"/>
            <a:ext cx="1119188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8" name="Picture 6" descr="http://realpc.narod.ru/img/silent_hom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5" y="5143500"/>
            <a:ext cx="1119188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9" name="Picture 6" descr="http://realpc.narod.ru/img/silent_hom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5214938"/>
            <a:ext cx="1119188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0" name="Picture 6" descr="http://realpc.narod.ru/img/silent_hom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5286375"/>
            <a:ext cx="1119187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1" name="Picture 2" descr="http://www.smarton.ru/Pdb/102853.jpg"/>
          <p:cNvPicPr>
            <a:picLocks noChangeAspect="1" noChangeArrowheads="1"/>
          </p:cNvPicPr>
          <p:nvPr/>
        </p:nvPicPr>
        <p:blipFill>
          <a:blip r:embed="rId3" cstate="print"/>
          <a:srcRect l="23529" r="23529" b="5882"/>
          <a:stretch>
            <a:fillRect/>
          </a:stretch>
        </p:blipFill>
        <p:spPr bwMode="auto">
          <a:xfrm>
            <a:off x="6500813" y="3643313"/>
            <a:ext cx="6429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2" name="Picture 2" descr="http://media3.picsearch.com/is?4k2u1olnioTufNxnLSvqYlJMX4xv2kW63RigW284J5E"/>
          <p:cNvPicPr>
            <a:picLocks noChangeAspect="1" noChangeArrowheads="1"/>
          </p:cNvPicPr>
          <p:nvPr/>
        </p:nvPicPr>
        <p:blipFill>
          <a:blip r:embed="rId4" cstate="print"/>
          <a:srcRect l="5859" r="6248" b="14557"/>
          <a:stretch>
            <a:fillRect/>
          </a:stretch>
        </p:blipFill>
        <p:spPr bwMode="auto">
          <a:xfrm>
            <a:off x="1785938" y="2286000"/>
            <a:ext cx="7143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3" name="Picture 2" descr="http://media3.picsearch.com/is?4k2u1olnioTufNxnLSvqYlJMX4xv2kW63RigW284J5E"/>
          <p:cNvPicPr>
            <a:picLocks noChangeAspect="1" noChangeArrowheads="1"/>
          </p:cNvPicPr>
          <p:nvPr/>
        </p:nvPicPr>
        <p:blipFill>
          <a:blip r:embed="rId4" cstate="print"/>
          <a:srcRect l="5859" r="6248" b="14557"/>
          <a:stretch>
            <a:fillRect/>
          </a:stretch>
        </p:blipFill>
        <p:spPr bwMode="auto">
          <a:xfrm>
            <a:off x="6215063" y="2286000"/>
            <a:ext cx="7143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4" name="Picture 4" descr="http://media4.picsearch.com/is?9LomNKyJqw-f-OxhpxKtwctxPRKr1oMD5C5g-eLZ9X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86188" y="3571875"/>
            <a:ext cx="12192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smtClean="0"/>
              <a:t>Аппаратное и программное обеспечение проводных и беспроводных сетей</a:t>
            </a: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smtClean="0"/>
              <a:t>В проводных локальных сетях соединение компьютеров между собой производится с помощью кабеля. Кабели подключаются к сетевым адаптерам типа </a:t>
            </a:r>
            <a:r>
              <a:rPr lang="en-US" sz="1800" smtClean="0"/>
              <a:t>Ethernet </a:t>
            </a:r>
            <a:r>
              <a:rPr lang="ru-RU" sz="1800" smtClean="0"/>
              <a:t>которые могут обеспечить скорость передачи данных по локальной сети 10 Мбит/с, 100Мбит/с или 1000Мбит/с.</a:t>
            </a:r>
          </a:p>
          <a:p>
            <a:pPr>
              <a:buFont typeface="Wingdings 2" pitchFamily="18" charset="2"/>
              <a:buNone/>
            </a:pPr>
            <a:r>
              <a:rPr lang="ru-RU" sz="1800" smtClean="0"/>
              <a:t> </a:t>
            </a:r>
          </a:p>
          <a:p>
            <a:pPr>
              <a:buFont typeface="Wingdings 2" pitchFamily="18" charset="2"/>
              <a:buNone/>
            </a:pPr>
            <a:endParaRPr lang="ru-RU" sz="1800" smtClean="0"/>
          </a:p>
          <a:p>
            <a:pPr>
              <a:buFont typeface="Wingdings 2" pitchFamily="18" charset="2"/>
              <a:buNone/>
            </a:pPr>
            <a:r>
              <a:rPr lang="ru-RU" sz="1800" smtClean="0"/>
              <a:t> Сетевой адаптер типа </a:t>
            </a:r>
            <a:r>
              <a:rPr lang="en-US" sz="1800" smtClean="0"/>
              <a:t>Ethernet</a:t>
            </a:r>
            <a:endParaRPr lang="ru-RU" sz="1800" smtClean="0"/>
          </a:p>
          <a:p>
            <a:endParaRPr lang="ru-RU" sz="1800" smtClean="0"/>
          </a:p>
          <a:p>
            <a:endParaRPr lang="ru-RU" sz="1800" smtClean="0"/>
          </a:p>
          <a:p>
            <a:pPr>
              <a:buFont typeface="Wingdings 2" pitchFamily="18" charset="2"/>
              <a:buNone/>
            </a:pPr>
            <a:endParaRPr lang="ru-RU" sz="1800" smtClean="0"/>
          </a:p>
          <a:p>
            <a:endParaRPr lang="ru-RU" sz="1800" smtClean="0"/>
          </a:p>
        </p:txBody>
      </p:sp>
      <p:pic>
        <p:nvPicPr>
          <p:cNvPr id="21507" name="Picture 2" descr="http://www.netshopping.ru/linkpics/4494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88" y="3643313"/>
            <a:ext cx="27146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7467600" cy="5649491"/>
          </a:xfrm>
        </p:spPr>
        <p:txBody>
          <a:bodyPr/>
          <a:lstStyle/>
          <a:p>
            <a:r>
              <a:rPr lang="ru-RU" sz="2000" dirty="0" smtClean="0"/>
              <a:t>Для подключения к локальной сети портативных  компьютеров часто используется беспроводное  подключение, при котором передача данных осуществляется с помощью электромагнитных волн. В беспроводных локальных сетях в качестве центрального сетевого устройства используется </a:t>
            </a:r>
            <a:r>
              <a:rPr lang="ru-RU" sz="2000" u="sng" dirty="0" smtClean="0"/>
              <a:t>точка доступа.</a:t>
            </a:r>
            <a:r>
              <a:rPr lang="ru-RU" sz="2000" dirty="0" smtClean="0"/>
              <a:t> Беспроводные сети типа </a:t>
            </a:r>
            <a:r>
              <a:rPr lang="en-US" sz="2000" dirty="0" smtClean="0"/>
              <a:t> </a:t>
            </a:r>
            <a:r>
              <a:rPr lang="en-US" sz="2000" u="sng" dirty="0" smtClean="0"/>
              <a:t>Wi-Fi </a:t>
            </a:r>
            <a:r>
              <a:rPr lang="ru-RU" sz="2000" u="sng" dirty="0" smtClean="0"/>
              <a:t> </a:t>
            </a:r>
            <a:r>
              <a:rPr lang="ru-RU" sz="2000" dirty="0" smtClean="0"/>
              <a:t>могут обеспечить скорость передачи данных до 54 Мбит/с, однако скорость зависит от количества подключенных компьютеров и от расстояния  до точки доступа.</a:t>
            </a:r>
          </a:p>
          <a:p>
            <a:pPr>
              <a:buFont typeface="Wingdings 2" pitchFamily="18" charset="2"/>
              <a:buNone/>
            </a:pPr>
            <a:endParaRPr lang="ru-RU" sz="2000" dirty="0" smtClean="0"/>
          </a:p>
          <a:p>
            <a:pPr>
              <a:buFont typeface="Wingdings 2" pitchFamily="18" charset="2"/>
              <a:buNone/>
            </a:pPr>
            <a:r>
              <a:rPr lang="ru-RU" sz="2000" dirty="0" smtClean="0"/>
              <a:t> </a:t>
            </a:r>
          </a:p>
          <a:p>
            <a:pPr>
              <a:buFont typeface="Wingdings 2" pitchFamily="18" charset="2"/>
              <a:buNone/>
            </a:pPr>
            <a:r>
              <a:rPr lang="ru-RU" sz="2000" dirty="0" smtClean="0"/>
              <a:t>       Точка доступа и беспроводной сетевой адаптер</a:t>
            </a:r>
            <a:endParaRPr lang="ru-RU" sz="2000" u="sng" dirty="0" smtClean="0"/>
          </a:p>
          <a:p>
            <a:pPr>
              <a:buFont typeface="Wingdings 2" pitchFamily="18" charset="2"/>
              <a:buNone/>
            </a:pPr>
            <a:endParaRPr lang="ru-RU" sz="1600" u="sng" dirty="0" smtClean="0"/>
          </a:p>
          <a:p>
            <a:endParaRPr lang="ru-RU" dirty="0" smtClean="0"/>
          </a:p>
        </p:txBody>
      </p:sp>
      <p:pic>
        <p:nvPicPr>
          <p:cNvPr id="22530" name="Picture 2" descr="http://www.buro.ru/i/ibb/100G-Delux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0" y="4857750"/>
            <a:ext cx="238125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134</TotalTime>
  <Words>176</Words>
  <Application>Microsoft Office PowerPoint</Application>
  <PresentationFormat>Экран (4:3)</PresentationFormat>
  <Paragraphs>17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Техническая</vt:lpstr>
      <vt:lpstr>Слайд 1</vt:lpstr>
      <vt:lpstr>Слайд 2</vt:lpstr>
      <vt:lpstr>Одноранговая локальная сеть с топологией линейная шина</vt:lpstr>
      <vt:lpstr>Одноранговая локальная сеть с топологией звезда</vt:lpstr>
      <vt:lpstr>Локальная сеть на основе сервера</vt:lpstr>
      <vt:lpstr>Сегменты локальной сети, соединенные с помощью маршрутизатора</vt:lpstr>
      <vt:lpstr>Аппаратное и программное обеспечение проводных и беспроводных сетей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Локальные компьютерные сети</dc:title>
  <dc:creator>четвертый</dc:creator>
  <cp:lastModifiedBy>ДЕН</cp:lastModifiedBy>
  <cp:revision>19</cp:revision>
  <dcterms:created xsi:type="dcterms:W3CDTF">2010-01-29T01:02:28Z</dcterms:created>
  <dcterms:modified xsi:type="dcterms:W3CDTF">2014-01-23T15:43:31Z</dcterms:modified>
</cp:coreProperties>
</file>