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14AD77-2930-4715-90C9-B5695A49AB2C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168206-EC31-49C7-AE8D-B7F4285AA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B7A59A-66A6-464C-977C-C856AC97F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A1F7-F212-4BB8-8CC2-93116D9AC1D4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E273-BDCC-4F05-A169-9A6FD23EC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A72D-7788-4445-B4CC-40FFD4F65B14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427A-FF32-427A-8762-28263A39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C528-C949-4F71-829C-8FF15AC88ADB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6E37-F496-45EF-BF3C-814CB3870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4C05-F349-4F48-9015-398C84EF1192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D74C-219F-4197-8210-ADE703C1E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16F5-65A3-4112-866A-C22DFDE6D4E4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287F-97AA-41EF-9E6F-DBECA7293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3671-8903-44EF-8507-85F58F05277A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54CC-ED4F-4054-9DE6-4DA00D825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8AA0-E020-444D-AF8D-EF0D5D3318B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6993-7CD0-4F6F-8AA9-0B3096A51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8E04-38C9-427B-9948-EC1DE112A9B2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8EE7-EBE2-4B5D-B9DC-6B93D95F5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3068-87AC-4D92-8315-AD7F73C50C59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3273-E885-49C2-8671-C950E748C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89C0-50B3-4803-8714-54AE01D6BEC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862B3-9FB9-4F2A-B610-878ECE5E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0296-9CD5-48AC-AE71-74F809F65A0D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4F7F3-D061-44BA-B29E-2481B10F7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BF23B1-1C4A-4E22-A263-2EBDF553CB4C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86688-FB2A-4A87-9B9C-641FE673E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04" r:id="rId7"/>
    <p:sldLayoutId id="2147483711" r:id="rId8"/>
    <p:sldLayoutId id="2147483712" r:id="rId9"/>
    <p:sldLayoutId id="2147483703" r:id="rId10"/>
    <p:sldLayoutId id="214748370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792163"/>
            <a:ext cx="8770938" cy="2073275"/>
          </a:xfrm>
        </p:spPr>
      </p:pic>
      <p:pic>
        <p:nvPicPr>
          <p:cNvPr id="14338" name="Picture 2" descr="C:\Documents and Settings\админ\Local Settings\Temporary Internet Files\Content.IE5\CTIJ05UR\MPj043935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2357438"/>
            <a:ext cx="34861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C:\Documents and Settings\админ\Local Settings\Temporary Internet Files\Content.IE5\O12NO1MB\MPj043317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2786063"/>
            <a:ext cx="23574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857250" y="428625"/>
            <a:ext cx="7467600" cy="4525963"/>
          </a:xfrm>
        </p:spPr>
        <p:txBody>
          <a:bodyPr/>
          <a:lstStyle/>
          <a:p>
            <a:r>
              <a:rPr lang="ru-RU" b="1" smtClean="0"/>
              <a:t>Локальная сеть </a:t>
            </a:r>
            <a:r>
              <a:rPr lang="ru-RU" smtClean="0"/>
              <a:t>объединяет несколько компьютеров и позволяет пользователям совместно использовать ресурсы компьютеров, а также подключенных к сети периферийных устройств (принтеров, дисков, модемов и др.).</a:t>
            </a:r>
            <a:endParaRPr lang="ru-RU" b="1" smtClean="0"/>
          </a:p>
        </p:txBody>
      </p:sp>
      <p:pic>
        <p:nvPicPr>
          <p:cNvPr id="15362" name="Picture 3" descr="C:\Documents and Settings\админ\Local Settings\Temporary Internet Files\Content.IE5\CTIJ05UR\MPj043724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3786188"/>
            <a:ext cx="385762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Одноранговая локальная сеть с топологией линейная шина</a:t>
            </a:r>
            <a:endParaRPr lang="ru-RU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000375" y="3000375"/>
            <a:ext cx="428625" cy="21431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Прямая соединительная линия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4346575"/>
            <a:ext cx="7235825" cy="176213"/>
          </a:xfrm>
          <a:prstGeom prst="rect">
            <a:avLst/>
          </a:prstGeom>
          <a:noFill/>
        </p:spPr>
      </p:pic>
      <p:sp>
        <p:nvSpPr>
          <p:cNvPr id="16" name="Двойная стрелка вверх/вниз 15"/>
          <p:cNvSpPr/>
          <p:nvPr/>
        </p:nvSpPr>
        <p:spPr>
          <a:xfrm>
            <a:off x="1857375" y="3571875"/>
            <a:ext cx="285750" cy="785813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6215063" y="3571875"/>
            <a:ext cx="285750" cy="785813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286250" y="4500563"/>
            <a:ext cx="285750" cy="500062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5" name="Picture 2" descr="http://www.toshiba-mobile.ru/pix/prod/big/11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000625"/>
            <a:ext cx="1928813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17859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17859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 descr="http://www.nodevice.ru/images/catalog/xk35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8" y="2143125"/>
            <a:ext cx="1449387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Одноранговая локальная сеть с топологией звезда</a:t>
            </a:r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2571750" y="3000375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5357813" y="3071813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4572000" y="3429000"/>
            <a:ext cx="285750" cy="928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 rot="8939604">
            <a:off x="5651500" y="3373438"/>
            <a:ext cx="357188" cy="20716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 rot="2247514">
            <a:off x="3379788" y="3324225"/>
            <a:ext cx="357187" cy="2071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9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07168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2000250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929188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857750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http://www.netshopping.ru/linkpics/4335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4429125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" descr="http://media4.picsearch.com/is?9LomNKyJqw-f-OxhpxKtwctxPRKr1oMD5C5g-eLZ9X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2714625"/>
            <a:ext cx="1219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Локальная сеть на основе сервера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571750" y="2428875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357813" y="2500313"/>
            <a:ext cx="1571625" cy="285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572000" y="2857500"/>
            <a:ext cx="285750" cy="928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 rot="8939604">
            <a:off x="5651500" y="2801938"/>
            <a:ext cx="357188" cy="20716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 rot="2247514">
            <a:off x="3379788" y="2752725"/>
            <a:ext cx="357187" cy="2071688"/>
          </a:xfrm>
          <a:prstGeom prst="upDown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3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17859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714875"/>
            <a:ext cx="192881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4643438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714500"/>
            <a:ext cx="19288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" descr="http://www.smarton.ru/Pdb/1028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8576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4" descr="http://media4.picsearch.com/is?9LomNKyJqw-f-OxhpxKtwctxPRKr1oMD5C5g-eLZ9X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2143125"/>
            <a:ext cx="1219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368425"/>
          </a:xfrm>
        </p:spPr>
        <p:txBody>
          <a:bodyPr/>
          <a:lstStyle/>
          <a:p>
            <a:pPr algn="ctr"/>
            <a:r>
              <a:rPr lang="ru-RU" sz="3600" smtClean="0"/>
              <a:t>Сегменты локальной сети, соединенные с помощью маршрутизатора</a:t>
            </a:r>
          </a:p>
        </p:txBody>
      </p:sp>
      <p:sp>
        <p:nvSpPr>
          <p:cNvPr id="17" name="Двойная стрелка влево/вправо 16"/>
          <p:cNvSpPr/>
          <p:nvPr/>
        </p:nvSpPr>
        <p:spPr>
          <a:xfrm rot="13281087">
            <a:off x="2212975" y="3252788"/>
            <a:ext cx="1709738" cy="2095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9056916">
            <a:off x="4862513" y="3286125"/>
            <a:ext cx="1633537" cy="2222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1571625" y="2571750"/>
            <a:ext cx="214313" cy="1428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2500313" y="2571750"/>
            <a:ext cx="285750" cy="1428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 flipH="1">
            <a:off x="5857875" y="2571750"/>
            <a:ext cx="285750" cy="1428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flipH="1">
            <a:off x="6929438" y="2643188"/>
            <a:ext cx="285750" cy="1428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4775151" flipH="1">
            <a:off x="6426200" y="3081338"/>
            <a:ext cx="720725" cy="15875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 rot="3811062" flipH="1">
            <a:off x="6209506" y="3918744"/>
            <a:ext cx="2513013" cy="1047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17698455" flipH="1">
            <a:off x="4733132" y="3867944"/>
            <a:ext cx="2463800" cy="12223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 rot="15482359" flipH="1">
            <a:off x="1157288" y="3881438"/>
            <a:ext cx="2471737" cy="13493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 rot="17713575" flipH="1">
            <a:off x="-30163" y="3929063"/>
            <a:ext cx="2671763" cy="10953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3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2143125"/>
            <a:ext cx="1119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2143125"/>
            <a:ext cx="1119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2143125"/>
            <a:ext cx="1119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25"/>
            <a:ext cx="1119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5214938"/>
            <a:ext cx="1119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5143500"/>
            <a:ext cx="1119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214938"/>
            <a:ext cx="11191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0" name="Picture 6" descr="http://realpc.narod.ru/img/silent_hom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286375"/>
            <a:ext cx="1119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" descr="http://www.smarton.ru/Pdb/102853.jpg"/>
          <p:cNvPicPr>
            <a:picLocks noChangeAspect="1" noChangeArrowheads="1"/>
          </p:cNvPicPr>
          <p:nvPr/>
        </p:nvPicPr>
        <p:blipFill>
          <a:blip r:embed="rId3" cstate="print"/>
          <a:srcRect l="23529" r="23529" b="5882"/>
          <a:stretch>
            <a:fillRect/>
          </a:stretch>
        </p:blipFill>
        <p:spPr bwMode="auto">
          <a:xfrm>
            <a:off x="6500813" y="3643313"/>
            <a:ext cx="642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" descr="http://media3.picsearch.com/is?4k2u1olnioTufNxnLSvqYlJMX4xv2kW63RigW284J5E"/>
          <p:cNvPicPr>
            <a:picLocks noChangeAspect="1" noChangeArrowheads="1"/>
          </p:cNvPicPr>
          <p:nvPr/>
        </p:nvPicPr>
        <p:blipFill>
          <a:blip r:embed="rId4" cstate="print"/>
          <a:srcRect l="5859" r="6248" b="14557"/>
          <a:stretch>
            <a:fillRect/>
          </a:stretch>
        </p:blipFill>
        <p:spPr bwMode="auto">
          <a:xfrm>
            <a:off x="1785938" y="2286000"/>
            <a:ext cx="714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" descr="http://media3.picsearch.com/is?4k2u1olnioTufNxnLSvqYlJMX4xv2kW63RigW284J5E"/>
          <p:cNvPicPr>
            <a:picLocks noChangeAspect="1" noChangeArrowheads="1"/>
          </p:cNvPicPr>
          <p:nvPr/>
        </p:nvPicPr>
        <p:blipFill>
          <a:blip r:embed="rId4" cstate="print"/>
          <a:srcRect l="5859" r="6248" b="14557"/>
          <a:stretch>
            <a:fillRect/>
          </a:stretch>
        </p:blipFill>
        <p:spPr bwMode="auto">
          <a:xfrm>
            <a:off x="6215063" y="2286000"/>
            <a:ext cx="714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Picture 4" descr="http://media4.picsearch.com/is?9LomNKyJqw-f-OxhpxKtwctxPRKr1oMD5C5g-eLZ9X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3571875"/>
            <a:ext cx="1219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Аппаратное и программное обеспечение проводных и беспроводных сетей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В проводных локальных сетях соединение компьютеров между собой производится с помощью кабеля. Кабели подключаются к сетевым адаптерам типа </a:t>
            </a:r>
            <a:r>
              <a:rPr lang="en-US" sz="1800" smtClean="0"/>
              <a:t>Ethernet </a:t>
            </a:r>
            <a:r>
              <a:rPr lang="ru-RU" sz="1800" smtClean="0"/>
              <a:t>которые могут обеспечить скорость передачи данных по локальной сети 10 Мбит/с, 100Мбит/с или 1000Мбит/с.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pPr>
              <a:buFont typeface="Wingdings 2" pitchFamily="18" charset="2"/>
              <a:buNone/>
            </a:pPr>
            <a:r>
              <a:rPr lang="ru-RU" sz="1800" smtClean="0"/>
              <a:t> Сетевой адаптер типа </a:t>
            </a:r>
            <a:r>
              <a:rPr lang="en-US" sz="1800" smtClean="0"/>
              <a:t>Ethernet</a:t>
            </a:r>
            <a:endParaRPr lang="ru-RU" sz="1800" smtClean="0"/>
          </a:p>
          <a:p>
            <a:endParaRPr lang="ru-RU" sz="1800" smtClean="0"/>
          </a:p>
          <a:p>
            <a:endParaRPr lang="ru-RU" sz="1800" smtClean="0"/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endParaRPr lang="ru-RU" sz="1800" smtClean="0"/>
          </a:p>
        </p:txBody>
      </p:sp>
      <p:pic>
        <p:nvPicPr>
          <p:cNvPr id="21507" name="Picture 2" descr="http://www.netshopping.ru/linkpics/4494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3643313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/>
          <a:lstStyle/>
          <a:p>
            <a:r>
              <a:rPr lang="ru-RU" sz="2000" dirty="0" smtClean="0"/>
              <a:t>Для подключения к локальной сети портативных  компьютеров часто используется беспроводное  подключение, при котором передача данных осуществляется с помощью электромагнитных волн. В беспроводных локальных сетях в качестве центрального сетевого устройства используется </a:t>
            </a:r>
            <a:r>
              <a:rPr lang="ru-RU" sz="2000" u="sng" dirty="0" smtClean="0"/>
              <a:t>точка доступа.</a:t>
            </a:r>
            <a:r>
              <a:rPr lang="ru-RU" sz="2000" dirty="0" smtClean="0"/>
              <a:t> Беспроводные сети типа </a:t>
            </a:r>
            <a:r>
              <a:rPr lang="en-US" sz="2000" dirty="0" smtClean="0"/>
              <a:t> </a:t>
            </a:r>
            <a:r>
              <a:rPr lang="en-US" sz="2000" u="sng" dirty="0" smtClean="0"/>
              <a:t>Wi-Fi </a:t>
            </a:r>
            <a:r>
              <a:rPr lang="ru-RU" sz="2000" u="sng" dirty="0" smtClean="0"/>
              <a:t> </a:t>
            </a:r>
            <a:r>
              <a:rPr lang="ru-RU" sz="2000" dirty="0" smtClean="0"/>
              <a:t>могут обеспечить скорость передачи данных до 54 Мбит/с, однако скорость зависит от количества подключенных компьютеров и от расстояния  до точки доступа.</a:t>
            </a:r>
          </a:p>
          <a:p>
            <a:pPr>
              <a:buFont typeface="Wingdings 2" pitchFamily="18" charset="2"/>
              <a:buNone/>
            </a:pP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       Точка доступа и беспроводной сетевой адаптер</a:t>
            </a:r>
            <a:endParaRPr lang="ru-RU" sz="2000" u="sng" dirty="0" smtClean="0"/>
          </a:p>
          <a:p>
            <a:pPr>
              <a:buFont typeface="Wingdings 2" pitchFamily="18" charset="2"/>
              <a:buNone/>
            </a:pPr>
            <a:endParaRPr lang="ru-RU" sz="1600" u="sng" dirty="0" smtClean="0"/>
          </a:p>
          <a:p>
            <a:endParaRPr lang="ru-RU" dirty="0" smtClean="0"/>
          </a:p>
        </p:txBody>
      </p:sp>
      <p:pic>
        <p:nvPicPr>
          <p:cNvPr id="22530" name="Picture 2" descr="http://www.buro.ru/i/ibb/100G-Delux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857750"/>
            <a:ext cx="2381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176</Words>
  <Application>Microsoft Office PowerPoint</Application>
  <PresentationFormat>Экран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Слайд 2</vt:lpstr>
      <vt:lpstr>Одноранговая локальная сеть с топологией линейная шина</vt:lpstr>
      <vt:lpstr>Одноранговая локальная сеть с топологией звезда</vt:lpstr>
      <vt:lpstr>Локальная сеть на основе сервера</vt:lpstr>
      <vt:lpstr>Сегменты локальной сети, соединенные с помощью маршрутизатора</vt:lpstr>
      <vt:lpstr>Аппаратное и программное обеспечение проводных и беспроводных сетей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компьютерные сети</dc:title>
  <dc:creator>четвертый</dc:creator>
  <cp:lastModifiedBy>ДЕН</cp:lastModifiedBy>
  <cp:revision>19</cp:revision>
  <dcterms:created xsi:type="dcterms:W3CDTF">2010-01-29T01:02:28Z</dcterms:created>
  <dcterms:modified xsi:type="dcterms:W3CDTF">2014-01-23T15:43:31Z</dcterms:modified>
</cp:coreProperties>
</file>